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7.jpeg" ContentType="image/jpeg"/>
  <Override PartName="/ppt/media/image6.jpeg" ContentType="image/jpeg"/>
  <Override PartName="/ppt/media/image2.png" ContentType="image/png"/>
  <Override PartName="/ppt/media/image3.jpeg" ContentType="image/jpeg"/>
  <Override PartName="/ppt/media/image1.jpeg" ContentType="image/jpeg"/>
  <Override PartName="/ppt/media/image4.jpeg" ContentType="image/jpeg"/>
  <Override PartName="/ppt/media/image5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673D1098-B21C-4271-8C9B-D0F0787DCAC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70979762-A176-44AA-A8D7-BA6676F85C3D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arduino.cc/en/Reference.MouseKeyboard" TargetMode="External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arduino.cc/en/Main/Software" TargetMode="External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05: Arduino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Einige Tipps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Arduino ist gut dokumentiert – nutzen Sie die Doku!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Code und Hardware ordentlich halten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Code erweiterbar halten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Neue Komponenten...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38291" t="33164" r="30414" b="43622"/>
          <a:stretch/>
        </p:blipFill>
        <p:spPr>
          <a:xfrm>
            <a:off x="1371960" y="4114800"/>
            <a:ext cx="2925720" cy="146268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rcRect l="23135" t="10429" r="10207" b="25436"/>
          <a:stretch/>
        </p:blipFill>
        <p:spPr>
          <a:xfrm>
            <a:off x="3017520" y="914400"/>
            <a:ext cx="3989520" cy="25603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rcRect l="30207" t="11945" r="39508" b="37560"/>
          <a:stretch/>
        </p:blipFill>
        <p:spPr>
          <a:xfrm>
            <a:off x="274680" y="976680"/>
            <a:ext cx="2194200" cy="24066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4"/>
          <a:srcRect l="29197" t="22554" r="34456" b="22405"/>
          <a:stretch/>
        </p:blipFill>
        <p:spPr>
          <a:xfrm>
            <a:off x="7314840" y="1005480"/>
            <a:ext cx="2377800" cy="237780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274320" y="347472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Photoresistor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3840480" y="349416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Kupferfolie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7406640" y="347472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Abstandssensor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xtShape 5"/>
          <p:cNvSpPr txBox="1"/>
          <p:nvPr/>
        </p:nvSpPr>
        <p:spPr>
          <a:xfrm>
            <a:off x="4389120" y="46634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Kippschalter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Übung: Eigenes Eingabegerät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Der Arduino Micro kann Maus, Keyboard und Gamepads emulieren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Lesen Sie die Dokumentation: </a:t>
            </a:r>
            <a:r>
              <a:rPr b="0" lang="en-US" sz="2800" spc="-1" strike="noStrike">
                <a:latin typeface="Arial"/>
                <a:hlinkClick r:id="rId1"/>
              </a:rPr>
              <a:t>https://www.arduino.cc/en/Reference.MouseKeyboard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Bauen Sie ein spezialisiertes Eingabegerät für ein simples (!) Videospiel Ihrer Wahl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Tag 2: Dienstag, xx.yy.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r>
              <a:rPr b="1" lang="en-US" sz="2800" spc="-1" strike="noStrike">
                <a:latin typeface="Arial"/>
              </a:rPr>
              <a:t>09:00</a:t>
            </a:r>
            <a:r>
              <a:rPr b="0" lang="en-US" sz="2800" spc="-1" strike="noStrike">
                <a:latin typeface="Arial"/>
              </a:rPr>
              <a:t> Einführung: Arduino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09:30</a:t>
            </a:r>
            <a:r>
              <a:rPr b="0" lang="en-US" sz="2800" spc="-1" strike="noStrike">
                <a:latin typeface="Arial"/>
              </a:rPr>
              <a:t> Hands-on: Arduino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11:00</a:t>
            </a:r>
            <a:r>
              <a:rPr b="0" i="1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Kleines Projekt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13:00</a:t>
            </a:r>
            <a:r>
              <a:rPr b="0" i="1" lang="en-US" sz="2800" spc="-1" strike="noStrike">
                <a:latin typeface="Arial"/>
              </a:rPr>
              <a:t> Mittagspause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14:00</a:t>
            </a:r>
            <a:r>
              <a:rPr b="0" lang="en-US" sz="2800" spc="-1" strike="noStrike">
                <a:latin typeface="Arial"/>
              </a:rPr>
              <a:t> Programmieren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15:00</a:t>
            </a:r>
            <a:r>
              <a:rPr b="0" lang="en-US" sz="2800" spc="-1" strike="noStrike">
                <a:latin typeface="Arial"/>
              </a:rPr>
              <a:t> Ausführliche Übung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17:00</a:t>
            </a:r>
            <a:r>
              <a:rPr b="0" lang="en-US" sz="2800" spc="-1" strike="noStrike">
                <a:latin typeface="Arial"/>
              </a:rPr>
              <a:t> Feierabend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058840" y="2230560"/>
            <a:ext cx="7536600" cy="319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815840" y="-27360"/>
            <a:ext cx="7596720" cy="5697360"/>
          </a:xfrm>
          <a:prstGeom prst="rect">
            <a:avLst/>
          </a:prstGeom>
          <a:ln>
            <a:noFill/>
          </a:ln>
        </p:spPr>
      </p:pic>
      <p:grpSp>
        <p:nvGrpSpPr>
          <p:cNvPr id="48" name="Group 2"/>
          <p:cNvGrpSpPr/>
          <p:nvPr/>
        </p:nvGrpSpPr>
        <p:grpSpPr>
          <a:xfrm>
            <a:off x="1809360" y="3306600"/>
            <a:ext cx="1901520" cy="2454120"/>
            <a:chOff x="1809360" y="3306600"/>
            <a:chExt cx="1901520" cy="2454120"/>
          </a:xfrm>
        </p:grpSpPr>
        <p:sp>
          <p:nvSpPr>
            <p:cNvPr id="49" name="CustomShape 3"/>
            <p:cNvSpPr/>
            <p:nvPr/>
          </p:nvSpPr>
          <p:spPr>
            <a:xfrm>
              <a:off x="2470680" y="3306600"/>
              <a:ext cx="1240200" cy="1081080"/>
            </a:xfrm>
            <a:prstGeom prst="ellipse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TextShape 4"/>
            <p:cNvSpPr txBox="1"/>
            <p:nvPr/>
          </p:nvSpPr>
          <p:spPr>
            <a:xfrm>
              <a:off x="1809360" y="5153400"/>
              <a:ext cx="1617120" cy="607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USB-Buchse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51" name="Line 5"/>
            <p:cNvCxnSpPr>
              <a:stCxn id="50" idx="0"/>
              <a:endCxn id="49" idx="4"/>
            </p:cNvCxnSpPr>
            <p:nvPr/>
          </p:nvCxnSpPr>
          <p:spPr>
            <a:xfrm flipV="1">
              <a:off x="2617920" y="4387680"/>
              <a:ext cx="473400" cy="76608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  <p:grpSp>
        <p:nvGrpSpPr>
          <p:cNvPr id="52" name="Group 6"/>
          <p:cNvGrpSpPr/>
          <p:nvPr/>
        </p:nvGrpSpPr>
        <p:grpSpPr>
          <a:xfrm>
            <a:off x="3335040" y="1567800"/>
            <a:ext cx="2658960" cy="1823400"/>
            <a:chOff x="3335040" y="1567800"/>
            <a:chExt cx="2658960" cy="1823400"/>
          </a:xfrm>
        </p:grpSpPr>
        <p:sp>
          <p:nvSpPr>
            <p:cNvPr id="53" name="CustomShape 7"/>
            <p:cNvSpPr/>
            <p:nvPr/>
          </p:nvSpPr>
          <p:spPr>
            <a:xfrm>
              <a:off x="4702680" y="2175840"/>
              <a:ext cx="1291320" cy="1215360"/>
            </a:xfrm>
            <a:prstGeom prst="ellipse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TextShape 8"/>
            <p:cNvSpPr txBox="1"/>
            <p:nvPr/>
          </p:nvSpPr>
          <p:spPr>
            <a:xfrm>
              <a:off x="3335040" y="1567800"/>
              <a:ext cx="14436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CPU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55" name="Line 9"/>
            <p:cNvCxnSpPr>
              <a:stCxn id="54" idx="2"/>
              <a:endCxn id="53" idx="2"/>
            </p:cNvCxnSpPr>
            <p:nvPr/>
          </p:nvCxnSpPr>
          <p:spPr>
            <a:xfrm>
              <a:off x="4056840" y="1914120"/>
              <a:ext cx="646200" cy="86976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  <p:grpSp>
        <p:nvGrpSpPr>
          <p:cNvPr id="56" name="Group 10"/>
          <p:cNvGrpSpPr/>
          <p:nvPr/>
        </p:nvGrpSpPr>
        <p:grpSpPr>
          <a:xfrm>
            <a:off x="182880" y="101880"/>
            <a:ext cx="7578360" cy="1693800"/>
            <a:chOff x="182880" y="101880"/>
            <a:chExt cx="7578360" cy="1693800"/>
          </a:xfrm>
        </p:grpSpPr>
        <p:sp>
          <p:nvSpPr>
            <p:cNvPr id="57" name="CustomShape 11"/>
            <p:cNvSpPr/>
            <p:nvPr/>
          </p:nvSpPr>
          <p:spPr>
            <a:xfrm>
              <a:off x="6469560" y="580320"/>
              <a:ext cx="1291680" cy="1215360"/>
            </a:xfrm>
            <a:prstGeom prst="ellipse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TextShape 12"/>
            <p:cNvSpPr txBox="1"/>
            <p:nvPr/>
          </p:nvSpPr>
          <p:spPr>
            <a:xfrm>
              <a:off x="4937760" y="124560"/>
              <a:ext cx="173736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Reset-Button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59" name="Line 13"/>
            <p:cNvCxnSpPr>
              <a:stCxn id="58" idx="2"/>
              <a:endCxn id="57" idx="2"/>
            </p:cNvCxnSpPr>
            <p:nvPr/>
          </p:nvCxnSpPr>
          <p:spPr>
            <a:xfrm>
              <a:off x="5806440" y="470880"/>
              <a:ext cx="663480" cy="71748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sp>
          <p:nvSpPr>
            <p:cNvPr id="60" name="TextShape 14"/>
            <p:cNvSpPr txBox="1"/>
            <p:nvPr/>
          </p:nvSpPr>
          <p:spPr>
            <a:xfrm>
              <a:off x="182880" y="101880"/>
              <a:ext cx="4023360" cy="14526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r>
                <a:rPr b="0" lang="en-US" sz="4800" spc="-1" strike="noStrike">
                  <a:latin typeface="Arial"/>
                </a:rPr>
                <a:t>Arduino Micro</a:t>
              </a:r>
              <a:endParaRPr b="0" lang="en-US" sz="4800" spc="-1" strike="noStrike">
                <a:latin typeface="Arial"/>
              </a:endParaRPr>
            </a:p>
          </p:txBody>
        </p:sp>
      </p:grpSp>
      <p:grpSp>
        <p:nvGrpSpPr>
          <p:cNvPr id="61" name="Group 15"/>
          <p:cNvGrpSpPr/>
          <p:nvPr/>
        </p:nvGrpSpPr>
        <p:grpSpPr>
          <a:xfrm>
            <a:off x="4246920" y="808200"/>
            <a:ext cx="2658600" cy="1389960"/>
            <a:chOff x="4246920" y="808200"/>
            <a:chExt cx="2658600" cy="1389960"/>
          </a:xfrm>
        </p:grpSpPr>
        <p:sp>
          <p:nvSpPr>
            <p:cNvPr id="62" name="CustomShape 16"/>
            <p:cNvSpPr/>
            <p:nvPr/>
          </p:nvSpPr>
          <p:spPr>
            <a:xfrm>
              <a:off x="5994000" y="1339920"/>
              <a:ext cx="911520" cy="858240"/>
            </a:xfrm>
            <a:prstGeom prst="ellipse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TextShape 17"/>
            <p:cNvSpPr txBox="1"/>
            <p:nvPr/>
          </p:nvSpPr>
          <p:spPr>
            <a:xfrm>
              <a:off x="4246920" y="808200"/>
              <a:ext cx="1599480" cy="3805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Status-LEDs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64" name="Line 18"/>
            <p:cNvCxnSpPr>
              <a:stCxn id="63" idx="2"/>
              <a:endCxn id="62" idx="2"/>
            </p:cNvCxnSpPr>
            <p:nvPr/>
          </p:nvCxnSpPr>
          <p:spPr>
            <a:xfrm>
              <a:off x="5046480" y="1188720"/>
              <a:ext cx="947880" cy="58068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  <p:grpSp>
        <p:nvGrpSpPr>
          <p:cNvPr id="65" name="Group 19"/>
          <p:cNvGrpSpPr/>
          <p:nvPr/>
        </p:nvGrpSpPr>
        <p:grpSpPr>
          <a:xfrm>
            <a:off x="1371600" y="1135080"/>
            <a:ext cx="3474720" cy="2408040"/>
            <a:chOff x="1371600" y="1135080"/>
            <a:chExt cx="3474720" cy="2408040"/>
          </a:xfrm>
        </p:grpSpPr>
        <p:sp>
          <p:nvSpPr>
            <p:cNvPr id="66" name="CustomShape 20"/>
            <p:cNvSpPr/>
            <p:nvPr/>
          </p:nvSpPr>
          <p:spPr>
            <a:xfrm>
              <a:off x="4068720" y="2935440"/>
              <a:ext cx="777600" cy="607680"/>
            </a:xfrm>
            <a:prstGeom prst="ellipse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TextShape 21"/>
            <p:cNvSpPr txBox="1"/>
            <p:nvPr/>
          </p:nvSpPr>
          <p:spPr>
            <a:xfrm>
              <a:off x="1371600" y="1135080"/>
              <a:ext cx="27972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programmierbare LED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68" name="Line 22"/>
            <p:cNvCxnSpPr>
              <a:stCxn id="67" idx="2"/>
              <a:endCxn id="66" idx="2"/>
            </p:cNvCxnSpPr>
            <p:nvPr/>
          </p:nvCxnSpPr>
          <p:spPr>
            <a:xfrm>
              <a:off x="2770200" y="1737360"/>
              <a:ext cx="1298880" cy="150228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  <p:grpSp>
        <p:nvGrpSpPr>
          <p:cNvPr id="69" name="Group 23"/>
          <p:cNvGrpSpPr/>
          <p:nvPr/>
        </p:nvGrpSpPr>
        <p:grpSpPr>
          <a:xfrm>
            <a:off x="3669120" y="2221560"/>
            <a:ext cx="5013720" cy="3114720"/>
            <a:chOff x="3669120" y="2221560"/>
            <a:chExt cx="5013720" cy="3114720"/>
          </a:xfrm>
        </p:grpSpPr>
        <p:sp>
          <p:nvSpPr>
            <p:cNvPr id="70" name="CustomShape 24"/>
            <p:cNvSpPr/>
            <p:nvPr/>
          </p:nvSpPr>
          <p:spPr>
            <a:xfrm>
              <a:off x="6327720" y="3893040"/>
              <a:ext cx="151920" cy="151920"/>
            </a:xfrm>
            <a:prstGeom prst="ellipse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Freeform 25"/>
            <p:cNvSpPr/>
            <p:nvPr/>
          </p:nvSpPr>
          <p:spPr>
            <a:xfrm>
              <a:off x="3669120" y="2221560"/>
              <a:ext cx="5014080" cy="3115080"/>
            </a:xfrm>
            <a:custGeom>
              <a:avLst/>
              <a:gdLst/>
              <a:ahLst/>
              <a:rect l="0" t="0" r="r" b="b"/>
              <a:pathLst>
                <a:path w="13928" h="8653">
                  <a:moveTo>
                    <a:pt x="633" y="8652"/>
                  </a:moveTo>
                  <a:lnTo>
                    <a:pt x="13927" y="1688"/>
                  </a:lnTo>
                  <a:lnTo>
                    <a:pt x="13294" y="0"/>
                  </a:lnTo>
                  <a:lnTo>
                    <a:pt x="0" y="6964"/>
                  </a:lnTo>
                  <a:lnTo>
                    <a:pt x="633" y="8652"/>
                  </a:lnTo>
                </a:path>
              </a:pathLst>
            </a:custGeom>
            <a:noFill/>
            <a:ln w="36000">
              <a:solidFill>
                <a:srgbClr val="000000"/>
              </a:solidFill>
              <a:round/>
            </a:ln>
          </p:spPr>
        </p:sp>
        <p:sp>
          <p:nvSpPr>
            <p:cNvPr id="72" name="TextShape 26"/>
            <p:cNvSpPr txBox="1"/>
            <p:nvPr/>
          </p:nvSpPr>
          <p:spPr>
            <a:xfrm>
              <a:off x="6251760" y="4804560"/>
              <a:ext cx="22032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Pin-Headers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73" name="Line 27"/>
            <p:cNvCxnSpPr>
              <a:stCxn id="72" idx="0"/>
            </p:cNvCxnSpPr>
            <p:nvPr/>
          </p:nvCxnSpPr>
          <p:spPr>
            <a:xfrm flipH="1" flipV="1">
              <a:off x="6199920" y="3961800"/>
              <a:ext cx="1153800" cy="84312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097280" y="7560"/>
            <a:ext cx="8004960" cy="5662440"/>
          </a:xfrm>
          <a:prstGeom prst="rect">
            <a:avLst/>
          </a:prstGeom>
          <a:ln>
            <a:noFill/>
          </a:ln>
        </p:spPr>
      </p:pic>
      <p:sp>
        <p:nvSpPr>
          <p:cNvPr id="75" name="TextShape 1"/>
          <p:cNvSpPr txBox="1"/>
          <p:nvPr/>
        </p:nvSpPr>
        <p:spPr>
          <a:xfrm>
            <a:off x="1463040" y="5409000"/>
            <a:ext cx="694944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Image: Arduino Forum, User pighixxx, http://forum.arduino.cc/index.php?topic=148734.0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Arduino IDE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hlinkClick r:id="rId1"/>
              </a:rPr>
              <a:t>https://www.arduino.cc/en/Main/Software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Aktuelle Version herunterladen und installieren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Arduino über USB anstecken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Tools → Board → Arduino Micro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File → Examples → Basic → Blink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Sketch hochladen (Upload-Button oder ctrl + u)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3017520" y="91440"/>
            <a:ext cx="4593600" cy="5559840"/>
          </a:xfrm>
          <a:prstGeom prst="rect">
            <a:avLst/>
          </a:prstGeom>
          <a:ln w="12600">
            <a:solidFill>
              <a:srgbClr val="000000"/>
            </a:solidFill>
            <a:round/>
          </a:ln>
        </p:spPr>
      </p:pic>
      <p:sp>
        <p:nvSpPr>
          <p:cNvPr id="79" name="CustomShape 1"/>
          <p:cNvSpPr/>
          <p:nvPr/>
        </p:nvSpPr>
        <p:spPr>
          <a:xfrm>
            <a:off x="3135960" y="190440"/>
            <a:ext cx="182880" cy="18288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TextShape 2"/>
          <p:cNvSpPr txBox="1"/>
          <p:nvPr/>
        </p:nvSpPr>
        <p:spPr>
          <a:xfrm>
            <a:off x="914400" y="11088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Upload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Line 3"/>
          <p:cNvSpPr/>
          <p:nvPr/>
        </p:nvSpPr>
        <p:spPr>
          <a:xfrm>
            <a:off x="1828800" y="274320"/>
            <a:ext cx="1307160" cy="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Hello World: Blink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Pin 13 has an LED connected on most Arduino boards.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int</a:t>
            </a:r>
            <a:r>
              <a:rPr b="0" lang="en-US" sz="1600" spc="-1" strike="noStrike">
                <a:latin typeface="Courier New"/>
              </a:rPr>
              <a:t> led = 13;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the setup routine runs once when you press reset: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void setup</a:t>
            </a:r>
            <a:r>
              <a:rPr b="0" lang="en-US" sz="1600" spc="-1" strike="noStrike">
                <a:latin typeface="Courier New"/>
              </a:rPr>
              <a:t>() {            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80"/>
                </a:solidFill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initialize the digital pin as an output.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pinMode</a:t>
            </a:r>
            <a:r>
              <a:rPr b="0" lang="en-US" sz="1600" spc="-1" strike="noStrike">
                <a:latin typeface="Courier New"/>
              </a:rPr>
              <a:t>(led, </a:t>
            </a:r>
            <a:r>
              <a:rPr b="0" lang="en-US" sz="1600" spc="-1" strike="noStrike">
                <a:solidFill>
                  <a:srgbClr val="0000ff"/>
                </a:solidFill>
                <a:latin typeface="Courier New"/>
              </a:rPr>
              <a:t>OUTPUT</a:t>
            </a:r>
            <a:r>
              <a:rPr b="0" lang="en-US" sz="1600" spc="-1" strike="noStrike">
                <a:latin typeface="Courier New"/>
              </a:rPr>
              <a:t>); 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the loop routine runs over and over again forever: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void loop</a:t>
            </a:r>
            <a:r>
              <a:rPr b="0" lang="en-US" sz="1600" spc="-1" strike="noStrike">
                <a:latin typeface="Courier New"/>
              </a:rPr>
              <a:t>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digitalWrite</a:t>
            </a:r>
            <a:r>
              <a:rPr b="0" lang="en-US" sz="1600" spc="-1" strike="noStrike">
                <a:latin typeface="Courier New"/>
              </a:rPr>
              <a:t>(led, </a:t>
            </a:r>
            <a:r>
              <a:rPr b="0" lang="en-US" sz="1600" spc="-1" strike="noStrike">
                <a:solidFill>
                  <a:srgbClr val="0000ff"/>
                </a:solidFill>
                <a:latin typeface="Courier New"/>
              </a:rPr>
              <a:t>HIGH</a:t>
            </a:r>
            <a:r>
              <a:rPr b="0" lang="en-US" sz="1600" spc="-1" strike="noStrike">
                <a:latin typeface="Courier New"/>
              </a:rPr>
              <a:t>);   </a:t>
            </a: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turn the LED on (HIGH is the voltage level)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delay</a:t>
            </a:r>
            <a:r>
              <a:rPr b="0" lang="en-US" sz="1600" spc="-1" strike="noStrike">
                <a:latin typeface="Courier New"/>
              </a:rPr>
              <a:t>(1000);               </a:t>
            </a: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wait for a second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digitalWrite</a:t>
            </a:r>
            <a:r>
              <a:rPr b="0" lang="en-US" sz="1600" spc="-1" strike="noStrike">
                <a:latin typeface="Courier New"/>
              </a:rPr>
              <a:t>(led, </a:t>
            </a:r>
            <a:r>
              <a:rPr b="0" lang="en-US" sz="1600" spc="-1" strike="noStrike">
                <a:solidFill>
                  <a:srgbClr val="0000ff"/>
                </a:solidFill>
                <a:latin typeface="Courier New"/>
              </a:rPr>
              <a:t>LOW</a:t>
            </a:r>
            <a:r>
              <a:rPr b="0" lang="en-US" sz="1600" spc="-1" strike="noStrike">
                <a:latin typeface="Courier New"/>
              </a:rPr>
              <a:t>);    </a:t>
            </a: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turn the LED off by making the voltage LOW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delay</a:t>
            </a:r>
            <a:r>
              <a:rPr b="0" lang="en-US" sz="1600" spc="-1" strike="noStrike">
                <a:latin typeface="Courier New"/>
              </a:rPr>
              <a:t>(1000);               </a:t>
            </a: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wait for a second</a:t>
            </a:r>
            <a:br/>
            <a:r>
              <a:rPr b="0" lang="en-US" sz="1600" spc="-1" strike="noStrike">
                <a:latin typeface="Courier New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Tutorial 04: Arduino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Warum braucht man diskrete ICs?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Einfache Schaltkreise können einfacher und </a:t>
            </a:r>
            <a:r>
              <a:rPr b="1" lang="en-US" sz="2800" spc="-1" strike="noStrike">
                <a:latin typeface="Arial"/>
              </a:rPr>
              <a:t>billiger</a:t>
            </a:r>
            <a:r>
              <a:rPr b="0" lang="en-US" sz="2800" spc="-1" strike="noStrike">
                <a:latin typeface="Arial"/>
              </a:rPr>
              <a:t> gebaut werden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Arduino: 5 – 30€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Simpler IC: &lt; 1€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Erweitern die Möglichkeiten des Arduino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Vielzahl an spezialisierten Chips, z.B. für Audiowiedergabe, Sensoren, FPGA, etc.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4268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2019-09-16T20:21:30Z</dcterms:modified>
  <cp:revision>91</cp:revision>
  <dc:subject/>
  <dc:title/>
</cp:coreProperties>
</file>